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Times New Roman" charset="1" panose="02030502070405020303"/>
      <p:regular r:id="rId12"/>
    </p:embeddedFont>
    <p:embeddedFont>
      <p:font typeface="Times New Roman Bold" charset="1" panose="02030802070405020303"/>
      <p:regular r:id="rId13"/>
    </p:embeddedFont>
    <p:embeddedFont>
      <p:font typeface="Times New Roman Italics" charset="1" panose="02030502070405090303"/>
      <p:regular r:id="rId14"/>
    </p:embeddedFont>
    <p:embeddedFont>
      <p:font typeface="Times New Roman Bold Italics" charset="1" panose="02030802070405090303"/>
      <p:regular r:id="rId15"/>
    </p:embeddedFont>
    <p:embeddedFont>
      <p:font typeface="Times New Roman Medium" charset="1" panose="02030502070405020303"/>
      <p:regular r:id="rId16"/>
    </p:embeddedFont>
    <p:embeddedFont>
      <p:font typeface="Times New Roman Medium Italics" charset="1" panose="02030502070405090303"/>
      <p:regular r:id="rId17"/>
    </p:embeddedFont>
    <p:embeddedFont>
      <p:font typeface="Times New Roman Semi-Bold" charset="1" panose="02030702070405020303"/>
      <p:regular r:id="rId18"/>
    </p:embeddedFont>
    <p:embeddedFont>
      <p:font typeface="Times New Roman Semi-Bold Italics" charset="1" panose="02030702070405090303"/>
      <p:regular r:id="rId19"/>
    </p:embeddedFont>
    <p:embeddedFont>
      <p:font typeface="Times New Roman Ultra-Bold" charset="1" panose="02030902070405020303"/>
      <p:regular r:id="rId20"/>
    </p:embeddedFont>
    <p:embeddedFont>
      <p:font typeface="Nunito Sans" charset="1" panose="00000500000000000000"/>
      <p:regular r:id="rId21"/>
    </p:embeddedFont>
    <p:embeddedFont>
      <p:font typeface="Nunito Sans Bold" charset="1" panose="00000800000000000000"/>
      <p:regular r:id="rId22"/>
    </p:embeddedFont>
    <p:embeddedFont>
      <p:font typeface="Nunito Sans Italics" charset="1" panose="00000500000000000000"/>
      <p:regular r:id="rId23"/>
    </p:embeddedFont>
    <p:embeddedFont>
      <p:font typeface="Nunito Sans Bold Italics" charset="1" panose="00000800000000000000"/>
      <p:regular r:id="rId24"/>
    </p:embeddedFont>
    <p:embeddedFont>
      <p:font typeface="Nunito Sans Extra-Light" charset="1" panose="00000300000000000000"/>
      <p:regular r:id="rId25"/>
    </p:embeddedFont>
    <p:embeddedFont>
      <p:font typeface="Nunito Sans Extra-Light Italics" charset="1" panose="00000300000000000000"/>
      <p:regular r:id="rId26"/>
    </p:embeddedFont>
    <p:embeddedFont>
      <p:font typeface="Nunito Sans Light" charset="1" panose="00000400000000000000"/>
      <p:regular r:id="rId27"/>
    </p:embeddedFont>
    <p:embeddedFont>
      <p:font typeface="Nunito Sans Light Italics" charset="1" panose="00000400000000000000"/>
      <p:regular r:id="rId28"/>
    </p:embeddedFont>
    <p:embeddedFont>
      <p:font typeface="Nunito Sans Semi-Bold" charset="1" panose="00000700000000000000"/>
      <p:regular r:id="rId29"/>
    </p:embeddedFont>
    <p:embeddedFont>
      <p:font typeface="Nunito Sans Semi-Bold Italics" charset="1" panose="00000700000000000000"/>
      <p:regular r:id="rId30"/>
    </p:embeddedFont>
    <p:embeddedFont>
      <p:font typeface="Nunito Sans Ultra-Bold" charset="1" panose="00000900000000000000"/>
      <p:regular r:id="rId31"/>
    </p:embeddedFont>
    <p:embeddedFont>
      <p:font typeface="Nunito Sans Ultra-Bold Italics" charset="1" panose="00000900000000000000"/>
      <p:regular r:id="rId32"/>
    </p:embeddedFont>
    <p:embeddedFont>
      <p:font typeface="Nunito Sans Heavy" charset="1" panose="00000A00000000000000"/>
      <p:regular r:id="rId33"/>
    </p:embeddedFont>
    <p:embeddedFont>
      <p:font typeface="Nunito Sans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8415" y="2290676"/>
            <a:ext cx="14651170" cy="7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NUTROPLAN (NUTRITIONIST MANAGEMENT SYSTEM)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54413" y="3638263"/>
            <a:ext cx="5779175" cy="150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İstanbul Bilgi Üniversitesi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Fall, 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32643" y="5705475"/>
            <a:ext cx="7422714" cy="222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Hasan Hüseyin Kalay-120200077</a:t>
            </a:r>
          </a:p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Murat Can Önder-119200089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Alp Yıldırım-119200046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20628" y="2552457"/>
            <a:ext cx="12446744" cy="7139302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E6D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3754" t="-20209" r="-32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194032" y="339984"/>
            <a:ext cx="3899937" cy="7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Diet Programs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55326" y="1235621"/>
            <a:ext cx="11977348" cy="10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  <a:spcBef>
                <a:spcPct val="0"/>
              </a:spcBef>
            </a:pPr>
            <a:r>
              <a:rPr lang="en-US" sz="2932">
                <a:solidFill>
                  <a:srgbClr val="000000"/>
                </a:solidFill>
                <a:latin typeface="Times New Roman"/>
              </a:rPr>
              <a:t>Dietitians can create custom nutrition programs based on client needs, perform calorie calculations and manage nutrition plans.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3258" y="1179455"/>
            <a:ext cx="6361101" cy="6617530"/>
          </a:xfrm>
          <a:custGeom>
            <a:avLst/>
            <a:gdLst/>
            <a:ahLst/>
            <a:cxnLst/>
            <a:rect r="r" b="b" t="t" l="l"/>
            <a:pathLst>
              <a:path h="6617530" w="6361101">
                <a:moveTo>
                  <a:pt x="0" y="0"/>
                </a:moveTo>
                <a:lnTo>
                  <a:pt x="6361101" y="0"/>
                </a:lnTo>
                <a:lnTo>
                  <a:pt x="6361101" y="6617530"/>
                </a:lnTo>
                <a:lnTo>
                  <a:pt x="0" y="6617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7087" y="247363"/>
            <a:ext cx="5673444" cy="7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Report and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9812" y="7812639"/>
            <a:ext cx="16648377" cy="222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•Graphs, reports and analysis tools are offered to track customer progress. </a:t>
            </a:r>
          </a:p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•This section allows dietitians to follow the progress of their clients.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8155" y="1961863"/>
            <a:ext cx="11031691" cy="729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•This feature is a section where dietitians can provide their customers with information on nutrition and health. </a:t>
            </a:r>
          </a:p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•Dietitians can share content such as customized articles, nutrition tips, healthy recipes, and lifestyle advice for their clients.</a:t>
            </a:r>
          </a:p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•It is possible to organize training videos or live seminars that can be accessed through the application.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372709"/>
            <a:ext cx="3793520" cy="3433135"/>
          </a:xfrm>
          <a:custGeom>
            <a:avLst/>
            <a:gdLst/>
            <a:ahLst/>
            <a:cxnLst/>
            <a:rect r="r" b="b" t="t" l="l"/>
            <a:pathLst>
              <a:path h="3433135" w="3793520">
                <a:moveTo>
                  <a:pt x="0" y="0"/>
                </a:moveTo>
                <a:lnTo>
                  <a:pt x="3793520" y="0"/>
                </a:lnTo>
                <a:lnTo>
                  <a:pt x="3793520" y="3433135"/>
                </a:lnTo>
                <a:lnTo>
                  <a:pt x="0" y="3433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05873" y="6141908"/>
            <a:ext cx="3782127" cy="3663936"/>
          </a:xfrm>
          <a:custGeom>
            <a:avLst/>
            <a:gdLst/>
            <a:ahLst/>
            <a:cxnLst/>
            <a:rect r="r" b="b" t="t" l="l"/>
            <a:pathLst>
              <a:path h="3663936" w="3782127">
                <a:moveTo>
                  <a:pt x="0" y="0"/>
                </a:moveTo>
                <a:lnTo>
                  <a:pt x="3782127" y="0"/>
                </a:lnTo>
                <a:lnTo>
                  <a:pt x="3782127" y="3663936"/>
                </a:lnTo>
                <a:lnTo>
                  <a:pt x="0" y="366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31327" y="312669"/>
            <a:ext cx="7825347" cy="118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9"/>
              </a:lnSpc>
              <a:spcBef>
                <a:spcPct val="0"/>
              </a:spcBef>
            </a:pPr>
            <a:r>
              <a:rPr lang="en-US" sz="6221">
                <a:solidFill>
                  <a:srgbClr val="FFFFFF"/>
                </a:solidFill>
                <a:latin typeface="Times New Roman"/>
              </a:rPr>
              <a:t>Education Information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182358"/>
            <a:ext cx="3759898" cy="4114800"/>
          </a:xfrm>
          <a:custGeom>
            <a:avLst/>
            <a:gdLst/>
            <a:ahLst/>
            <a:cxnLst/>
            <a:rect r="r" b="b" t="t" l="l"/>
            <a:pathLst>
              <a:path h="4114800" w="3759898">
                <a:moveTo>
                  <a:pt x="0" y="0"/>
                </a:moveTo>
                <a:lnTo>
                  <a:pt x="3759898" y="0"/>
                </a:lnTo>
                <a:lnTo>
                  <a:pt x="37598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82358"/>
            <a:ext cx="3772830" cy="3594478"/>
          </a:xfrm>
          <a:custGeom>
            <a:avLst/>
            <a:gdLst/>
            <a:ahLst/>
            <a:cxnLst/>
            <a:rect r="r" b="b" t="t" l="l"/>
            <a:pathLst>
              <a:path h="3594478" w="3772830">
                <a:moveTo>
                  <a:pt x="0" y="0"/>
                </a:moveTo>
                <a:lnTo>
                  <a:pt x="3772830" y="0"/>
                </a:lnTo>
                <a:lnTo>
                  <a:pt x="3772830" y="3594478"/>
                </a:lnTo>
                <a:lnTo>
                  <a:pt x="0" y="359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4500" y="52626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4950" y="57391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02350" y="557069"/>
            <a:ext cx="6083300" cy="7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Impelementation Programs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34981" y="1633163"/>
            <a:ext cx="4618038" cy="8512512"/>
          </a:xfrm>
          <a:custGeom>
            <a:avLst/>
            <a:gdLst/>
            <a:ahLst/>
            <a:cxnLst/>
            <a:rect r="r" b="b" t="t" l="l"/>
            <a:pathLst>
              <a:path h="8512512" w="4618038">
                <a:moveTo>
                  <a:pt x="0" y="0"/>
                </a:moveTo>
                <a:lnTo>
                  <a:pt x="4618038" y="0"/>
                </a:lnTo>
                <a:lnTo>
                  <a:pt x="4618038" y="8512512"/>
                </a:lnTo>
                <a:lnTo>
                  <a:pt x="0" y="8512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93029" y="1974856"/>
            <a:ext cx="3527413" cy="93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000000"/>
                </a:solidFill>
                <a:latin typeface="Times New Roman"/>
              </a:rPr>
              <a:t>Week 1-3  Kickoff and Project Planning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41034" y="3637123"/>
            <a:ext cx="5941980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000000"/>
                </a:solidFill>
                <a:latin typeface="Times New Roman"/>
              </a:rPr>
              <a:t>Week 4-6: Market Research and User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93029" y="5368973"/>
            <a:ext cx="4390690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000000"/>
                </a:solidFill>
                <a:latin typeface="Times New Roman"/>
              </a:rPr>
              <a:t>Week 7-10: System Architecture and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93029" y="8961691"/>
            <a:ext cx="5548035" cy="48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000000"/>
                </a:solidFill>
                <a:latin typeface="Times New Roman"/>
              </a:rPr>
              <a:t>Week 16-..: Full System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33258" y="6993468"/>
            <a:ext cx="5849757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>
                <a:solidFill>
                  <a:srgbClr val="000000"/>
                </a:solidFill>
                <a:latin typeface="Times New Roman"/>
              </a:rPr>
              <a:t>Week 11-15: Frontend and Backend Development - Phase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9108" y="138430"/>
            <a:ext cx="6849783" cy="89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Times New Roman"/>
              </a:rPr>
              <a:t>Project Timeline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6278" y="904875"/>
            <a:ext cx="13215444" cy="108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Nunito Sans"/>
              </a:rPr>
              <a:t>PROJECT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70075" y="2737792"/>
            <a:ext cx="4949685" cy="5870808"/>
            <a:chOff x="0" y="0"/>
            <a:chExt cx="10014767" cy="118784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14768" cy="11878488"/>
            </a:xfrm>
            <a:custGeom>
              <a:avLst/>
              <a:gdLst/>
              <a:ahLst/>
              <a:cxnLst/>
              <a:rect r="r" b="b" t="t" l="l"/>
              <a:pathLst>
                <a:path h="11878488" w="10014768">
                  <a:moveTo>
                    <a:pt x="9890307" y="11878488"/>
                  </a:moveTo>
                  <a:lnTo>
                    <a:pt x="124460" y="11878488"/>
                  </a:lnTo>
                  <a:cubicBezTo>
                    <a:pt x="55880" y="11878488"/>
                    <a:pt x="0" y="11822609"/>
                    <a:pt x="0" y="11754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90307" y="0"/>
                  </a:lnTo>
                  <a:cubicBezTo>
                    <a:pt x="9958887" y="0"/>
                    <a:pt x="10014768" y="55880"/>
                    <a:pt x="10014768" y="124460"/>
                  </a:cubicBezTo>
                  <a:lnTo>
                    <a:pt x="10014768" y="11754028"/>
                  </a:lnTo>
                  <a:cubicBezTo>
                    <a:pt x="10014768" y="11822609"/>
                    <a:pt x="9958887" y="11878488"/>
                    <a:pt x="9890307" y="11878488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990492" y="3151901"/>
            <a:ext cx="4508850" cy="530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Hasan Hüseyin Kalay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Contact Information: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hasan.kalay@bilgiedu.net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Role: Backend Development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309615" y="2737792"/>
            <a:ext cx="4949685" cy="5870808"/>
            <a:chOff x="0" y="0"/>
            <a:chExt cx="10014767" cy="11878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14768" cy="11878488"/>
            </a:xfrm>
            <a:custGeom>
              <a:avLst/>
              <a:gdLst/>
              <a:ahLst/>
              <a:cxnLst/>
              <a:rect r="r" b="b" t="t" l="l"/>
              <a:pathLst>
                <a:path h="11878488" w="10014768">
                  <a:moveTo>
                    <a:pt x="9890307" y="11878488"/>
                  </a:moveTo>
                  <a:lnTo>
                    <a:pt x="124460" y="11878488"/>
                  </a:lnTo>
                  <a:cubicBezTo>
                    <a:pt x="55880" y="11878488"/>
                    <a:pt x="0" y="11822609"/>
                    <a:pt x="0" y="11754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90307" y="0"/>
                  </a:lnTo>
                  <a:cubicBezTo>
                    <a:pt x="9958887" y="0"/>
                    <a:pt x="10014768" y="55880"/>
                    <a:pt x="10014768" y="124460"/>
                  </a:cubicBezTo>
                  <a:lnTo>
                    <a:pt x="10014768" y="11754028"/>
                  </a:lnTo>
                  <a:cubicBezTo>
                    <a:pt x="10014768" y="11822609"/>
                    <a:pt x="9958887" y="11878488"/>
                    <a:pt x="9890307" y="11878488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608213" y="3151901"/>
            <a:ext cx="4352488" cy="464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Alp Yıldırım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Contact Information: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alp.yildirim02@bilgiedu.net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Role: UI Design,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Tester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0765" y="2737792"/>
            <a:ext cx="4949685" cy="5870808"/>
            <a:chOff x="0" y="0"/>
            <a:chExt cx="10014767" cy="11878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14768" cy="11878488"/>
            </a:xfrm>
            <a:custGeom>
              <a:avLst/>
              <a:gdLst/>
              <a:ahLst/>
              <a:cxnLst/>
              <a:rect r="r" b="b" t="t" l="l"/>
              <a:pathLst>
                <a:path h="11878488" w="10014768">
                  <a:moveTo>
                    <a:pt x="9890307" y="11878488"/>
                  </a:moveTo>
                  <a:lnTo>
                    <a:pt x="124460" y="11878488"/>
                  </a:lnTo>
                  <a:cubicBezTo>
                    <a:pt x="55880" y="11878488"/>
                    <a:pt x="0" y="11822609"/>
                    <a:pt x="0" y="11754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90307" y="0"/>
                  </a:lnTo>
                  <a:cubicBezTo>
                    <a:pt x="9958887" y="0"/>
                    <a:pt x="10014768" y="55880"/>
                    <a:pt x="10014768" y="124460"/>
                  </a:cubicBezTo>
                  <a:lnTo>
                    <a:pt x="10014768" y="11754028"/>
                  </a:lnTo>
                  <a:cubicBezTo>
                    <a:pt x="10014768" y="11822609"/>
                    <a:pt x="9958887" y="11878488"/>
                    <a:pt x="9890307" y="11878488"/>
                  </a:cubicBezTo>
                  <a:close/>
                </a:path>
              </a:pathLst>
            </a:custGeom>
            <a:solidFill>
              <a:srgbClr val="9E6DF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58291" y="3151901"/>
            <a:ext cx="4583083" cy="530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Murat Can Önder</a:t>
            </a:r>
          </a:p>
          <a:p>
            <a:pPr algn="ctr">
              <a:lnSpc>
                <a:spcPts val="5179"/>
              </a:lnSpc>
            </a:pP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Contact Information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can.onder02@bilgiedu.net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Role: Database Design, Tester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35350" y="723900"/>
            <a:ext cx="4817300" cy="149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4"/>
              </a:lnSpc>
              <a:spcBef>
                <a:spcPct val="0"/>
              </a:spcBef>
            </a:pPr>
            <a:r>
              <a:rPr lang="en-US" sz="7831">
                <a:solidFill>
                  <a:srgbClr val="FFFFFF"/>
                </a:solidFill>
                <a:latin typeface="Times New Roman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3857"/>
            <a:ext cx="16230600" cy="314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FFFFFF"/>
                </a:solidFill>
                <a:latin typeface="Times New Roman"/>
              </a:rPr>
              <a:t>•In conclusion, the Dietitian Management Application is a platform that aims to optimize dietitians' workflows and strengthen customer relations. </a:t>
            </a:r>
          </a:p>
          <a:p>
            <a:pPr algn="ctr">
              <a:lnSpc>
                <a:spcPts val="4888"/>
              </a:lnSpc>
            </a:pPr>
            <a:r>
              <a:rPr lang="en-US" sz="3491">
                <a:solidFill>
                  <a:srgbClr val="FFFFFF"/>
                </a:solidFill>
                <a:latin typeface="Times New Roman"/>
              </a:rPr>
              <a:t>•The user-oriented interface and various features of the application will help dietitians provide a better service to their customers.</a:t>
            </a:r>
          </a:p>
          <a:p>
            <a:pPr algn="ctr">
              <a:lnSpc>
                <a:spcPts val="48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1311" y="838200"/>
            <a:ext cx="5385377" cy="9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Times New Roman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1292" y="1959185"/>
            <a:ext cx="15465415" cy="7799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https://www.tdd.org.tr/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Jennings J, et al., editors. Managing Successful Nutrition Programmes. Geneva: ACC/SCN; 1991. (State-of-the-Art Series, Nutrition Policy Discussion Paper No. 8)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https://www.nutritics.com/en/food/labelling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https://www.dmd-guide.org/gastrointestinal-management/nutritional-management/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https://www.sciencedirect.com/topics/food-science/nutritional-management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https://www.platejoy.com/</a:t>
            </a:r>
          </a:p>
          <a:p>
            <a:pPr algn="just">
              <a:lnSpc>
                <a:spcPts val="4135"/>
              </a:lnSpc>
            </a:pPr>
          </a:p>
          <a:p>
            <a:pPr algn="just">
              <a:lnSpc>
                <a:spcPts val="4135"/>
              </a:lnSpc>
            </a:pPr>
            <a:r>
              <a:rPr lang="en-US" sz="2953">
                <a:solidFill>
                  <a:srgbClr val="000000"/>
                </a:solidFill>
                <a:latin typeface="Times New Roman"/>
              </a:rPr>
              <a:t>https://fdc.nal.usda.gov/</a:t>
            </a:r>
          </a:p>
          <a:p>
            <a:pPr algn="just">
              <a:lnSpc>
                <a:spcPts val="41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60711"/>
            <a:ext cx="7312554" cy="874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•Introduction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•User Management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•Appointment Schedule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•Customer Profile (Patient Data)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•Diet Programs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•Report and Analysis (Graph)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•Education Information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•Implementation Programs</a:t>
            </a:r>
          </a:p>
          <a:p>
            <a:pPr>
              <a:lnSpc>
                <a:spcPts val="5759"/>
              </a:lnSpc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•Project Team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•Conclusions 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•References</a:t>
            </a:r>
          </a:p>
          <a:p>
            <a:pPr>
              <a:lnSpc>
                <a:spcPts val="575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85618"/>
            <a:ext cx="5362753" cy="106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59"/>
              </a:lnSpc>
              <a:spcBef>
                <a:spcPct val="0"/>
              </a:spcBef>
            </a:pPr>
            <a:r>
              <a:rPr lang="en-US" sz="5613">
                <a:solidFill>
                  <a:srgbClr val="000000"/>
                </a:solidFill>
                <a:latin typeface="Times New Roman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0203" y="3947969"/>
            <a:ext cx="14907593" cy="222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8F8F8"/>
                </a:solidFill>
                <a:latin typeface="Times New Roman"/>
              </a:rPr>
              <a:t>“The doctors of the future will no longer treat the human frame with drugs, but rather will cure and prevent disease with nutrition.” – Thomas Edison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52135" y="1713678"/>
            <a:ext cx="12671009" cy="7267937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E6DF7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188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67" t="0" r="-6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32691" y="2958602"/>
            <a:ext cx="2212874" cy="4369796"/>
            <a:chOff x="0" y="0"/>
            <a:chExt cx="3175000" cy="62697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269722"/>
            </a:xfrm>
            <a:custGeom>
              <a:avLst/>
              <a:gdLst/>
              <a:ahLst/>
              <a:cxnLst/>
              <a:rect r="r" b="b" t="t" l="l"/>
              <a:pathLst>
                <a:path h="6269722" w="3175000">
                  <a:moveTo>
                    <a:pt x="3175000" y="0"/>
                  </a:moveTo>
                  <a:lnTo>
                    <a:pt x="3175000" y="6269722"/>
                  </a:lnTo>
                  <a:cubicBezTo>
                    <a:pt x="1421498" y="6269722"/>
                    <a:pt x="0" y="4866194"/>
                    <a:pt x="0" y="3134861"/>
                  </a:cubicBezTo>
                  <a:cubicBezTo>
                    <a:pt x="0" y="1403527"/>
                    <a:pt x="1421498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-97918" t="0" r="-9791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56445" y="2958602"/>
            <a:ext cx="2184898" cy="4369796"/>
            <a:chOff x="0" y="0"/>
            <a:chExt cx="317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0" y="0"/>
                  </a:moveTo>
                  <a:lnTo>
                    <a:pt x="0" y="6350000"/>
                  </a:lnTo>
                  <a:cubicBezTo>
                    <a:pt x="1753870" y="6350000"/>
                    <a:pt x="3175000" y="4928870"/>
                    <a:pt x="3175000" y="3175000"/>
                  </a:cubicBezTo>
                  <a:cubicBezTo>
                    <a:pt x="3175000" y="1421130"/>
                    <a:pt x="1753870" y="0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100093" t="0" r="-100093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615165" y="4520131"/>
            <a:ext cx="2230815" cy="2267664"/>
          </a:xfrm>
          <a:custGeom>
            <a:avLst/>
            <a:gdLst/>
            <a:ahLst/>
            <a:cxnLst/>
            <a:rect r="r" b="b" t="t" l="l"/>
            <a:pathLst>
              <a:path h="2267664" w="2230815">
                <a:moveTo>
                  <a:pt x="0" y="0"/>
                </a:moveTo>
                <a:lnTo>
                  <a:pt x="2230814" y="0"/>
                </a:lnTo>
                <a:lnTo>
                  <a:pt x="2230814" y="2267664"/>
                </a:lnTo>
                <a:lnTo>
                  <a:pt x="0" y="2267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21694" y="5549188"/>
            <a:ext cx="6907376" cy="141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F8F8F8"/>
                </a:solidFill>
                <a:latin typeface="Times New Roman"/>
              </a:rPr>
              <a:t>The NutroPlan is an application specifically designed for the use of dietitians.</a:t>
            </a:r>
          </a:p>
          <a:p>
            <a:pPr algn="ctr">
              <a:lnSpc>
                <a:spcPts val="361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68346" y="2600874"/>
            <a:ext cx="6414073" cy="235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8F8F8"/>
                </a:solidFill>
                <a:latin typeface="Times New Roman"/>
              </a:rPr>
              <a:t>WHAT IS NUTROPLAN?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9757" y="3505288"/>
            <a:ext cx="4461629" cy="70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000000"/>
                </a:solidFill>
                <a:latin typeface="Abril Fatface"/>
              </a:rPr>
              <a:t>NutroPlan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2333" y="1028700"/>
            <a:ext cx="4978908" cy="8229600"/>
          </a:xfrm>
          <a:custGeom>
            <a:avLst/>
            <a:gdLst/>
            <a:ahLst/>
            <a:cxnLst/>
            <a:rect r="r" b="b" t="t" l="l"/>
            <a:pathLst>
              <a:path h="8229600" w="4978908">
                <a:moveTo>
                  <a:pt x="0" y="0"/>
                </a:moveTo>
                <a:lnTo>
                  <a:pt x="4978908" y="0"/>
                </a:lnTo>
                <a:lnTo>
                  <a:pt x="4978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96616"/>
            <a:ext cx="11513633" cy="70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In Turkey, the Turkish Dietitians Association (TDD) reports a total of approximately 40,000 dietitians, half of whom are independent practitioners. This translates to around 12,500 dietitian offices across the country. Currently, only 20% of these offices utilize management systems, but projections suggest an increase to 25% by 2024. This data underscores a substantial gap in the adoption of efficient management systems within the dietitian community. The evident need for a comprehensive Nutrition Management System is underscored by the expected growth in the percentage of dietitian offices utilizing such systems in the coming years.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Key Challenges: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Limited Adoption of ManagementSystems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Potential Inefficiencies in Nutrition Management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Growing Industry Demand</a:t>
            </a:r>
          </a:p>
          <a:p>
            <a:pPr algn="ctr">
              <a:lnSpc>
                <a:spcPts val="591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67352" y="627585"/>
            <a:ext cx="415329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47319" y="885825"/>
            <a:ext cx="10393362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Solution Offer -Why Nutritionists Need Nutroplan?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79122"/>
            <a:ext cx="11414198" cy="791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Our proposed solution is NutroPlan, a state-of-the-art Nutrition Management System designed to address the specific needs of dietitian offices in Turkey. NutroPlan aims to bridge the technology gap by providing a user-friendly, integrated platform for efficient management of dietitian practices.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Key Features of NutroPlan: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Client Management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Nutritional Analysis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Appointment Scheduling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Data Security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Integration with TDD Guidelines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imes New Roman"/>
              </a:rPr>
              <a:t>By developing NutroPlan, we aim to contribute to the modernization of dietitian practices in Turkey, fostering efficient, data-driven, and client-centric approaches to nutrition management.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45445" y="5985972"/>
            <a:ext cx="3344303" cy="3789578"/>
          </a:xfrm>
          <a:custGeom>
            <a:avLst/>
            <a:gdLst/>
            <a:ahLst/>
            <a:cxnLst/>
            <a:rect r="r" b="b" t="t" l="l"/>
            <a:pathLst>
              <a:path h="3789578" w="3344303">
                <a:moveTo>
                  <a:pt x="0" y="0"/>
                </a:moveTo>
                <a:lnTo>
                  <a:pt x="3344302" y="0"/>
                </a:lnTo>
                <a:lnTo>
                  <a:pt x="3344302" y="3789578"/>
                </a:lnTo>
                <a:lnTo>
                  <a:pt x="0" y="3789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79525" y="2172961"/>
            <a:ext cx="3130996" cy="3231996"/>
          </a:xfrm>
          <a:custGeom>
            <a:avLst/>
            <a:gdLst/>
            <a:ahLst/>
            <a:cxnLst/>
            <a:rect r="r" b="b" t="t" l="l"/>
            <a:pathLst>
              <a:path h="3231996" w="3130996">
                <a:moveTo>
                  <a:pt x="0" y="0"/>
                </a:moveTo>
                <a:lnTo>
                  <a:pt x="3130997" y="0"/>
                </a:lnTo>
                <a:lnTo>
                  <a:pt x="3130997" y="3231996"/>
                </a:lnTo>
                <a:lnTo>
                  <a:pt x="0" y="3231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60869" y="1704929"/>
            <a:ext cx="4442429" cy="4114800"/>
          </a:xfrm>
          <a:custGeom>
            <a:avLst/>
            <a:gdLst/>
            <a:ahLst/>
            <a:cxnLst/>
            <a:rect r="r" b="b" t="t" l="l"/>
            <a:pathLst>
              <a:path h="4114800" w="4442429">
                <a:moveTo>
                  <a:pt x="0" y="0"/>
                </a:moveTo>
                <a:lnTo>
                  <a:pt x="4442430" y="0"/>
                </a:lnTo>
                <a:lnTo>
                  <a:pt x="444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8627" y="1704929"/>
            <a:ext cx="5127477" cy="4114800"/>
          </a:xfrm>
          <a:custGeom>
            <a:avLst/>
            <a:gdLst/>
            <a:ahLst/>
            <a:cxnLst/>
            <a:rect r="r" b="b" t="t" l="l"/>
            <a:pathLst>
              <a:path h="4114800" w="5127477">
                <a:moveTo>
                  <a:pt x="0" y="0"/>
                </a:moveTo>
                <a:lnTo>
                  <a:pt x="5127477" y="0"/>
                </a:lnTo>
                <a:lnTo>
                  <a:pt x="512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42437" y="414059"/>
            <a:ext cx="5403127" cy="101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5380">
                <a:solidFill>
                  <a:srgbClr val="000000"/>
                </a:solidFill>
                <a:latin typeface="Times New Roman"/>
              </a:rPr>
              <a:t>User 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4461" y="6218225"/>
            <a:ext cx="6335809" cy="343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3810">
                <a:solidFill>
                  <a:srgbClr val="000000"/>
                </a:solidFill>
                <a:latin typeface="Times New Roman"/>
              </a:rPr>
              <a:t>•There is a secure login system for new dietitians to register with the app and existing users to log in.</a:t>
            </a:r>
          </a:p>
          <a:p>
            <a:pPr algn="ctr">
              <a:lnSpc>
                <a:spcPts val="533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176190" y="6208700"/>
            <a:ext cx="6211789" cy="295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000000"/>
                </a:solidFill>
                <a:latin typeface="Times New Roman"/>
              </a:rPr>
              <a:t>•There is an area where each dietitian can create and edit their own profile.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5347" y="2611414"/>
            <a:ext cx="9183953" cy="6646886"/>
          </a:xfrm>
          <a:custGeom>
            <a:avLst/>
            <a:gdLst/>
            <a:ahLst/>
            <a:cxnLst/>
            <a:rect r="r" b="b" t="t" l="l"/>
            <a:pathLst>
              <a:path h="6646886" w="9183953">
                <a:moveTo>
                  <a:pt x="0" y="0"/>
                </a:moveTo>
                <a:lnTo>
                  <a:pt x="9183953" y="0"/>
                </a:lnTo>
                <a:lnTo>
                  <a:pt x="9183953" y="6646886"/>
                </a:lnTo>
                <a:lnTo>
                  <a:pt x="0" y="6646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5133" y="3682936"/>
            <a:ext cx="8844382" cy="5415033"/>
          </a:xfrm>
          <a:custGeom>
            <a:avLst/>
            <a:gdLst/>
            <a:ahLst/>
            <a:cxnLst/>
            <a:rect r="r" b="b" t="t" l="l"/>
            <a:pathLst>
              <a:path h="5415033" w="8844382">
                <a:moveTo>
                  <a:pt x="0" y="0"/>
                </a:moveTo>
                <a:lnTo>
                  <a:pt x="8844381" y="0"/>
                </a:lnTo>
                <a:lnTo>
                  <a:pt x="8844381" y="5415032"/>
                </a:lnTo>
                <a:lnTo>
                  <a:pt x="0" y="541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2" t="-23772" r="-71117" b="-2991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1050" y="828675"/>
            <a:ext cx="6345899" cy="97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9"/>
              </a:lnSpc>
              <a:spcBef>
                <a:spcPct val="0"/>
              </a:spcBef>
            </a:pPr>
            <a:r>
              <a:rPr lang="en-US" sz="5113">
                <a:solidFill>
                  <a:srgbClr val="FFFFFF"/>
                </a:solidFill>
                <a:latin typeface="Times New Roman"/>
              </a:rPr>
              <a:t>Appointment Schedule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53476"/>
            <a:ext cx="6038896" cy="440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•Dietitians can easily plan, organize and track their appointments.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•There is a user-friendly calendar feature for client appointments.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01203" y="-308293"/>
            <a:ext cx="12350575" cy="10903587"/>
          </a:xfrm>
          <a:custGeom>
            <a:avLst/>
            <a:gdLst/>
            <a:ahLst/>
            <a:cxnLst/>
            <a:rect r="r" b="b" t="t" l="l"/>
            <a:pathLst>
              <a:path h="10903587" w="12350575">
                <a:moveTo>
                  <a:pt x="0" y="0"/>
                </a:moveTo>
                <a:lnTo>
                  <a:pt x="12350575" y="0"/>
                </a:lnTo>
                <a:lnTo>
                  <a:pt x="12350575" y="10903586"/>
                </a:lnTo>
                <a:lnTo>
                  <a:pt x="0" y="1090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5" r="0" b="-66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9372" y="1307074"/>
            <a:ext cx="6027879" cy="102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FFFFFF"/>
                </a:solidFill>
                <a:latin typeface="Times New Roman"/>
              </a:rPr>
              <a:t>Customer Profile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49372" y="3409663"/>
            <a:ext cx="5849229" cy="584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•Dietitians can create and update client profiles and add custom notes. </a:t>
            </a:r>
          </a:p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FFFFFF"/>
                </a:solidFill>
                <a:latin typeface="Times New Roman"/>
              </a:rPr>
              <a:t>•This section provides data storage for client-specific nutrition plans and progress tracking.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DAF17z8mUOA</dc:identifier>
  <dcterms:modified xsi:type="dcterms:W3CDTF">2011-08-01T06:04:30Z</dcterms:modified>
  <cp:revision>1</cp:revision>
  <dc:title>NutroPlan_Cmpe490Presentation</dc:title>
</cp:coreProperties>
</file>